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92" r:id="rId2"/>
    <p:sldId id="294" r:id="rId3"/>
    <p:sldId id="290" r:id="rId4"/>
    <p:sldId id="293" r:id="rId5"/>
    <p:sldId id="296" r:id="rId6"/>
    <p:sldId id="295" r:id="rId7"/>
    <p:sldId id="273" r:id="rId8"/>
    <p:sldId id="275" r:id="rId9"/>
    <p:sldId id="286" r:id="rId10"/>
    <p:sldId id="279" r:id="rId11"/>
    <p:sldId id="285" r:id="rId12"/>
    <p:sldId id="287" r:id="rId13"/>
    <p:sldId id="256" r:id="rId14"/>
    <p:sldId id="271" r:id="rId15"/>
    <p:sldId id="298" r:id="rId16"/>
    <p:sldId id="299" r:id="rId17"/>
    <p:sldId id="297" r:id="rId18"/>
    <p:sldId id="291" r:id="rId1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1315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D10BE0-7C12-4DEC-8AA6-DF4EB207B38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D91D2-670D-430C-8488-12383C957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419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/>
          <p:cNvSpPr txBox="1">
            <a:spLocks noChangeArrowheads="1"/>
          </p:cNvSpPr>
          <p:nvPr/>
        </p:nvSpPr>
        <p:spPr bwMode="auto">
          <a:xfrm>
            <a:off x="1132946" y="735882"/>
            <a:ext cx="4531783" cy="373972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body"/>
          </p:nvPr>
        </p:nvSpPr>
        <p:spPr>
          <a:xfrm>
            <a:off x="679768" y="4715153"/>
            <a:ext cx="5406669" cy="443252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868639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9D91D2-670D-430C-8488-12383C957EB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064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8584-F025-4233-A5C0-E6D9E53A1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1ACB-DD8A-441D-A150-4FBBF3BB9A7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8584-F025-4233-A5C0-E6D9E53A1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1ACB-DD8A-441D-A150-4FBBF3BB9A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8584-F025-4233-A5C0-E6D9E53A1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1ACB-DD8A-441D-A150-4FBBF3BB9A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8584-F025-4233-A5C0-E6D9E53A1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1ACB-DD8A-441D-A150-4FBBF3BB9A7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8584-F025-4233-A5C0-E6D9E53A1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1ACB-DD8A-441D-A150-4FBBF3BB9A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8584-F025-4233-A5C0-E6D9E53A1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1ACB-DD8A-441D-A150-4FBBF3BB9A7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8584-F025-4233-A5C0-E6D9E53A1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1ACB-DD8A-441D-A150-4FBBF3BB9A7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8584-F025-4233-A5C0-E6D9E53A1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1ACB-DD8A-441D-A150-4FBBF3BB9A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8584-F025-4233-A5C0-E6D9E53A1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1ACB-DD8A-441D-A150-4FBBF3BB9A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8584-F025-4233-A5C0-E6D9E53A1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1ACB-DD8A-441D-A150-4FBBF3BB9A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8584-F025-4233-A5C0-E6D9E53A1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1ACB-DD8A-441D-A150-4FBBF3BB9A7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2A68584-F025-4233-A5C0-E6D9E53A1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E711ACB-DD8A-441D-A150-4FBBF3BB9A7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013176"/>
            <a:ext cx="6512511" cy="108012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err="1"/>
              <a:t>Махнёва</a:t>
            </a:r>
            <a:r>
              <a:rPr lang="ru-RU" sz="2000" dirty="0"/>
              <a:t> Ольга Павловна,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директор АНО ОСУГ  </a:t>
            </a:r>
            <a:r>
              <a:rPr lang="ru-RU" sz="2000" dirty="0"/>
              <a:t>«Уральский центр медиации» </a:t>
            </a:r>
            <a:r>
              <a:rPr lang="ru-RU" sz="2000" dirty="0" smtClean="0"/>
              <a:t>(</a:t>
            </a:r>
            <a:r>
              <a:rPr lang="ru-RU" sz="2000" dirty="0"/>
              <a:t>Россия, г. Екатеринбург)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1196753"/>
            <a:ext cx="50223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70C0"/>
                </a:solidFill>
              </a:rPr>
              <a:t>«Социальные причины конфликтов  в образовательной среде» 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20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649808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b="1" dirty="0" smtClean="0"/>
              <a:t>КТО ВИНОВАТ?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45720" indent="0" algn="ctr">
              <a:buNone/>
            </a:pP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</a:rPr>
              <a:t>ЧТО ДЕЛАТЬ?</a:t>
            </a:r>
            <a:endParaRPr lang="ru-RU" sz="4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412776"/>
            <a:ext cx="3506688" cy="379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2079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064896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Миссия школьной службы примирения - </a:t>
            </a:r>
            <a:r>
              <a:rPr lang="ru-RU" sz="2800" b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развить и закрепить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способность </a:t>
            </a:r>
            <a:r>
              <a:rPr lang="ru-RU" sz="2800" b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людей к взаимопониманию как культурную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традицию.</a:t>
            </a:r>
            <a:r>
              <a:rPr lang="ru-RU" sz="2800" b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800" b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800" b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br>
              <a:rPr lang="ru-RU" sz="2800" b="0" dirty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2800" b="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72816"/>
            <a:ext cx="6192688" cy="465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12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188640"/>
            <a:ext cx="6512511" cy="72008"/>
          </a:xfrm>
        </p:spPr>
        <p:txBody>
          <a:bodyPr/>
          <a:lstStyle/>
          <a:p>
            <a:pPr algn="l"/>
            <a:r>
              <a:rPr lang="ru-RU" sz="2400" dirty="0"/>
              <a:t>Согласно ст.2 Конституции</a:t>
            </a:r>
            <a:br>
              <a:rPr lang="ru-RU" sz="2400" dirty="0"/>
            </a:br>
            <a:r>
              <a:rPr lang="ru-RU" sz="2400" dirty="0">
                <a:solidFill>
                  <a:srgbClr val="FF0000"/>
                </a:solidFill>
              </a:rPr>
              <a:t>Человек, его права и свободы являются высшей ценностью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284" y="4077072"/>
            <a:ext cx="3888432" cy="2590423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6792"/>
            <a:ext cx="4739748" cy="355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30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620688"/>
            <a:ext cx="8136904" cy="251324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Махнева Ольга Павловна, Екатеринбург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Школа</a:t>
            </a: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психологического </a:t>
            </a: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комфорта</a:t>
            </a:r>
            <a:endParaRPr lang="ru-RU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077072"/>
            <a:ext cx="2160239" cy="223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92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731838"/>
            <a:ext cx="6264696" cy="4929410"/>
          </a:xfrm>
        </p:spPr>
      </p:pic>
    </p:spTree>
    <p:extLst>
      <p:ext uri="{BB962C8B-B14F-4D97-AF65-F5344CB8AC3E}">
        <p14:creationId xmlns:p14="http://schemas.microsoft.com/office/powerpoint/2010/main" val="25159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Выводы</a:t>
            </a:r>
          </a:p>
          <a:p>
            <a:r>
              <a:rPr lang="ru-RU" dirty="0" smtClean="0"/>
              <a:t>Профилактическая работа должна вестись раньше, чем семья попадет в поле зрения органов профилактики</a:t>
            </a:r>
          </a:p>
          <a:p>
            <a:r>
              <a:rPr lang="ru-RU" dirty="0" smtClean="0"/>
              <a:t>Помощь родителям – это создание благоприятной безопасной среды для детей</a:t>
            </a:r>
          </a:p>
          <a:p>
            <a:r>
              <a:rPr lang="ru-RU" dirty="0" smtClean="0"/>
              <a:t>Совместная забота и ответственность взрослых, окружающих ребенка, позволит ему безопасно взрослеть и опираясь на семью преодолевать все вызовы времени.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750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dirty="0" smtClean="0"/>
              <a:t>Времена сложные но у</a:t>
            </a:r>
          </a:p>
          <a:p>
            <a:pPr marL="45720" indent="0">
              <a:buNone/>
            </a:pPr>
            <a:endParaRPr lang="ru-RU" sz="2800" dirty="0"/>
          </a:p>
          <a:p>
            <a:pPr marL="45720" indent="0" algn="ctr">
              <a:buNone/>
            </a:pPr>
            <a:r>
              <a:rPr lang="ru-RU" sz="2800" dirty="0" smtClean="0"/>
              <a:t> ДЕТЕЙ ВТОРОГО ДЕТСТВА НЕ БУДЕТ!!!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44491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ru-RU" b="1" dirty="0" smtClean="0"/>
              <a:t>                               </a:t>
            </a:r>
          </a:p>
          <a:p>
            <a:pPr marL="45720" indent="0">
              <a:buNone/>
            </a:pPr>
            <a:endParaRPr lang="ru-RU" b="1" dirty="0"/>
          </a:p>
          <a:p>
            <a:pPr marL="45720" indent="0">
              <a:buNone/>
            </a:pPr>
            <a:endParaRPr lang="ru-RU" b="1" dirty="0" smtClean="0"/>
          </a:p>
          <a:p>
            <a:pPr marL="45720" indent="0">
              <a:buNone/>
            </a:pPr>
            <a:r>
              <a:rPr lang="ru-RU" b="1" dirty="0" smtClean="0"/>
              <a:t>  </a:t>
            </a:r>
            <a:endParaRPr lang="ru-RU" sz="3000" b="1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601931"/>
            <a:ext cx="3499152" cy="2181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8" y="1124744"/>
            <a:ext cx="59046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«Период детства не просто </a:t>
            </a:r>
            <a:endParaRPr lang="ru-RU" sz="2800" b="1" dirty="0" smtClean="0"/>
          </a:p>
          <a:p>
            <a:r>
              <a:rPr lang="ru-RU" sz="2800" b="1" dirty="0" smtClean="0"/>
              <a:t>самый </a:t>
            </a:r>
            <a:r>
              <a:rPr lang="ru-RU" sz="2800" b="1" dirty="0"/>
              <a:t>важный в жизни человека, но и вообще определяющий все становление личности, и именно здесь в основном бьются Бог и Сатана, а потом уже только проявляются результаты этой борьбы»</a:t>
            </a: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350" y="116631"/>
            <a:ext cx="1690138" cy="1448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38261"/>
            <a:ext cx="1872207" cy="1404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792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085184"/>
            <a:ext cx="6512511" cy="42998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533456" cy="5721816"/>
          </a:xfrm>
        </p:spPr>
        <p:txBody>
          <a:bodyPr>
            <a:normAutofit fontScale="92500" lnSpcReduction="20000"/>
          </a:bodyPr>
          <a:lstStyle/>
          <a:p>
            <a:pPr marL="45720" indent="0" algn="ctr">
              <a:buNone/>
            </a:pPr>
            <a:endParaRPr lang="ru-RU" sz="40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45720" indent="0" algn="ctr">
              <a:buNone/>
            </a:pPr>
            <a:endParaRPr lang="ru-RU" sz="40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45720" indent="0" algn="ctr">
              <a:buNone/>
            </a:pPr>
            <a:endParaRPr lang="ru-RU" sz="40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45720" indent="0" algn="ctr">
              <a:buNone/>
            </a:pPr>
            <a:endParaRPr lang="ru-RU" sz="40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45720" indent="0" algn="ctr">
              <a:buNone/>
            </a:pP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</a:rPr>
              <a:t>СПАСИБО </a:t>
            </a:r>
            <a:r>
              <a:rPr lang="ru-RU" sz="4000" b="1" dirty="0">
                <a:solidFill>
                  <a:schemeClr val="accent4">
                    <a:lumMod val="75000"/>
                  </a:schemeClr>
                </a:solidFill>
              </a:rPr>
              <a:t>ЗА ВНИМАНИЕ И ВЗАИМОПОНИМАНИЕ</a:t>
            </a: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</a:rPr>
              <a:t>!</a:t>
            </a:r>
            <a:endParaRPr lang="ru-RU" sz="4000" b="1" dirty="0" smtClean="0">
              <a:solidFill>
                <a:srgbClr val="FFC000"/>
              </a:solidFill>
            </a:endParaRPr>
          </a:p>
          <a:p>
            <a:pPr marL="45720" indent="0">
              <a:buNone/>
            </a:pPr>
            <a:endParaRPr lang="ru-RU" sz="4000" b="1" dirty="0">
              <a:solidFill>
                <a:srgbClr val="FFC000"/>
              </a:solidFill>
            </a:endParaRPr>
          </a:p>
          <a:p>
            <a:pPr marL="45720" indent="0">
              <a:buNone/>
            </a:pPr>
            <a:endParaRPr lang="en-US" sz="4000" b="1" dirty="0">
              <a:solidFill>
                <a:srgbClr val="FFC000"/>
              </a:solidFill>
            </a:endParaRPr>
          </a:p>
          <a:p>
            <a:pPr marL="45720" indent="0" algn="r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365104"/>
            <a:ext cx="237626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361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372168"/>
            <a:ext cx="8496943" cy="1143000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/>
              <a:t>«Не дай вам бог жить в эпоху перемен»</a:t>
            </a:r>
            <a:br>
              <a:rPr lang="ru-RU" sz="3200" dirty="0" smtClean="0"/>
            </a:br>
            <a:r>
              <a:rPr lang="ru-RU" sz="3200" dirty="0" smtClean="0"/>
              <a:t>Конфуций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80532"/>
            <a:ext cx="6264696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714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4372168"/>
            <a:ext cx="7766248" cy="1143000"/>
          </a:xfrm>
        </p:spPr>
        <p:txBody>
          <a:bodyPr/>
          <a:lstStyle/>
          <a:p>
            <a:r>
              <a:rPr lang="ru-RU" sz="3600" dirty="0" smtClean="0"/>
              <a:t>ПРИЧИНЫ конфликтов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9" y="260648"/>
            <a:ext cx="7622232" cy="394559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200" dirty="0" smtClean="0"/>
              <a:t>Педагогические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 smtClean="0"/>
              <a:t>Психологические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 smtClean="0"/>
              <a:t>Социальные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 smtClean="0"/>
              <a:t> Культурные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 smtClean="0"/>
              <a:t>Семейные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 smtClean="0"/>
              <a:t>Экономические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 smtClean="0"/>
              <a:t>и т.д.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282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157192"/>
            <a:ext cx="6512511" cy="1152128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/>
              <a:t>Участники образовательного процесса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488832" cy="3705592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b="1" dirty="0" smtClean="0">
                <a:solidFill>
                  <a:srgbClr val="00B050"/>
                </a:solidFill>
              </a:rPr>
              <a:t>                                             Ученик</a:t>
            </a:r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            Учитель                                                      Родитель</a:t>
            </a:r>
            <a:endParaRPr lang="ru-RU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2627784" y="1191348"/>
            <a:ext cx="4248472" cy="2808312"/>
          </a:xfrm>
          <a:prstGeom prst="triangle">
            <a:avLst>
              <a:gd name="adj" fmla="val 497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95536" y="332656"/>
            <a:ext cx="8640960" cy="496855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83568" y="476672"/>
            <a:ext cx="720080" cy="7146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7884368" y="332656"/>
            <a:ext cx="864096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8028384" y="4437112"/>
            <a:ext cx="648072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5" idx="3"/>
          </p:cNvCxnSpPr>
          <p:nvPr/>
        </p:nvCxnSpPr>
        <p:spPr>
          <a:xfrm flipV="1">
            <a:off x="683568" y="4573580"/>
            <a:ext cx="977407" cy="9436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130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Буллинг</a:t>
            </a:r>
            <a:r>
              <a:rPr lang="ru-RU" dirty="0" smtClean="0"/>
              <a:t>, суицид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pPr marL="45720" indent="0">
              <a:buNone/>
            </a:pPr>
            <a:endParaRPr lang="ru-RU" sz="2400" b="1" dirty="0" smtClean="0"/>
          </a:p>
          <a:p>
            <a:pPr marL="45720" indent="0">
              <a:buNone/>
            </a:pPr>
            <a:r>
              <a:rPr lang="ru-RU" sz="2400" b="1" dirty="0" smtClean="0"/>
              <a:t>Жертвы</a:t>
            </a:r>
            <a:r>
              <a:rPr lang="ru-RU" dirty="0" smtClean="0"/>
              <a:t>: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Дети</a:t>
            </a:r>
            <a:r>
              <a:rPr lang="ru-RU" dirty="0" smtClean="0"/>
              <a:t> (агрессия со стороны детей, родителей, учителей)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Учителя</a:t>
            </a:r>
            <a:r>
              <a:rPr lang="ru-RU" dirty="0" smtClean="0"/>
              <a:t> (агрессия со стороны учеников, родителей</a:t>
            </a:r>
            <a:r>
              <a:rPr lang="ru-RU" dirty="0"/>
              <a:t>, администрации, ближнего социального окружения)</a:t>
            </a:r>
            <a:endParaRPr lang="ru-RU" dirty="0" smtClean="0"/>
          </a:p>
          <a:p>
            <a:pPr marL="4572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Родители</a:t>
            </a:r>
            <a:r>
              <a:rPr lang="ru-RU" dirty="0" smtClean="0"/>
              <a:t> (агрессия со стороны педагогов, работодателей, ближнего социального окружения)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16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4372168"/>
            <a:ext cx="7766248" cy="1143000"/>
          </a:xfrm>
        </p:spPr>
        <p:txBody>
          <a:bodyPr/>
          <a:lstStyle/>
          <a:p>
            <a:pPr algn="ctr"/>
            <a:r>
              <a:rPr lang="ru-RU" dirty="0" smtClean="0"/>
              <a:t>ПРИЧИНЫ конфликтов, </a:t>
            </a:r>
            <a:r>
              <a:rPr lang="ru-RU" sz="3600" dirty="0" smtClean="0"/>
              <a:t>где задеты интересы детей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9" y="260648"/>
            <a:ext cx="7622232" cy="3945592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Педагогические (микроклимат в классе, в школе, компетенция педагога);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Психологические (личность агрессора, личность жертвы);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Социальные (пропаганда, поощрение доминирующего агрессивного поведения в обществе: ТВ, </a:t>
            </a:r>
            <a:r>
              <a:rPr lang="en-US" dirty="0" smtClean="0"/>
              <a:t>Internet</a:t>
            </a:r>
            <a:r>
              <a:rPr lang="ru-RU" dirty="0" smtClean="0"/>
              <a:t>, компьютерные игры и т.д.);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Культурные (административно-карательная система реагирования на конфликты)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Семейные (недостаток семейной любви и внимания, физическая и вербальная агрессия со стороны родителей, чрезмерный контроль).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783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1" y="1772815"/>
            <a:ext cx="5328592" cy="4207601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88641"/>
            <a:ext cx="4034440" cy="3024336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17616"/>
            <a:ext cx="2195388" cy="2034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696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620688"/>
            <a:ext cx="2880320" cy="2351282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620688"/>
            <a:ext cx="3024336" cy="2354274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455882"/>
            <a:ext cx="3312368" cy="2478754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3455380"/>
            <a:ext cx="4302993" cy="2421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175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71438"/>
            <a:ext cx="8229600" cy="981075"/>
          </a:xfrm>
        </p:spPr>
        <p:txBody>
          <a:bodyPr lIns="90000" tIns="46800" rIns="90000" bIns="46800"/>
          <a:lstStyle/>
          <a:p>
            <a:pPr marL="0" indent="0" eaLnBrk="1" hangingPunct="1">
              <a:lnSpc>
                <a:spcPct val="71000"/>
              </a:lnSpc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 err="1" smtClean="0">
                <a:solidFill>
                  <a:srgbClr val="FF3300"/>
                </a:solidFill>
              </a:rPr>
              <a:t>Ситуация</a:t>
            </a:r>
            <a:r>
              <a:rPr lang="en-GB" dirty="0" smtClean="0">
                <a:solidFill>
                  <a:srgbClr val="FF3300"/>
                </a:solidFill>
              </a:rPr>
              <a:t> в </a:t>
            </a:r>
            <a:r>
              <a:rPr lang="en-GB" dirty="0" err="1" smtClean="0">
                <a:solidFill>
                  <a:srgbClr val="FF3300"/>
                </a:solidFill>
              </a:rPr>
              <a:t>школе</a:t>
            </a:r>
            <a:endParaRPr lang="en-GB" dirty="0" smtClean="0">
              <a:solidFill>
                <a:srgbClr val="FF3300"/>
              </a:solidFill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52513"/>
            <a:ext cx="5148263" cy="5805487"/>
          </a:xfrm>
          <a:prstGeom prst="rect">
            <a:avLst/>
          </a:prstGeom>
        </p:spPr>
        <p:txBody>
          <a:bodyPr lIns="90000" tIns="46800" rIns="90000" bIns="46800"/>
          <a:lstStyle/>
          <a:p>
            <a:pPr marL="314325" indent="-314325" eaLnBrk="1" hangingPunct="1">
              <a:lnSpc>
                <a:spcPct val="71000"/>
              </a:lnSpc>
              <a:spcBef>
                <a:spcPts val="700"/>
              </a:spcBef>
              <a:buFont typeface="Arial" panose="020B0604020202020204" pitchFamily="34" charset="0"/>
              <a:buNone/>
              <a:tabLst>
                <a:tab pos="450850" algn="l"/>
                <a:tab pos="900113" algn="l"/>
                <a:tab pos="1349375" algn="l"/>
                <a:tab pos="1798638" algn="l"/>
                <a:tab pos="2247900" algn="l"/>
                <a:tab pos="2697163" algn="l"/>
                <a:tab pos="3146425" algn="l"/>
                <a:tab pos="3595688" algn="l"/>
                <a:tab pos="4044950" algn="l"/>
                <a:tab pos="4494213" algn="l"/>
                <a:tab pos="4943475" algn="l"/>
                <a:tab pos="5392738" algn="l"/>
                <a:tab pos="5842000" algn="l"/>
                <a:tab pos="6291263" algn="l"/>
                <a:tab pos="6740525" algn="l"/>
                <a:tab pos="7189788" algn="l"/>
                <a:tab pos="7639050" algn="l"/>
                <a:tab pos="8088313" algn="l"/>
                <a:tab pos="8537575" algn="l"/>
                <a:tab pos="8986838" algn="l"/>
              </a:tabLst>
            </a:pPr>
            <a:r>
              <a:rPr lang="en-GB" sz="2400" b="1" dirty="0" smtClean="0"/>
              <a:t>    </a:t>
            </a:r>
            <a:r>
              <a:rPr lang="en-GB" b="1" dirty="0" err="1" smtClean="0"/>
              <a:t>Для</a:t>
            </a:r>
            <a:r>
              <a:rPr lang="en-GB" b="1" dirty="0" smtClean="0"/>
              <a:t> </a:t>
            </a:r>
            <a:r>
              <a:rPr lang="en-GB" b="1" dirty="0" err="1" smtClean="0"/>
              <a:t>большинства</a:t>
            </a:r>
            <a:r>
              <a:rPr lang="en-GB" b="1" dirty="0" smtClean="0"/>
              <a:t> </a:t>
            </a:r>
            <a:r>
              <a:rPr lang="en-GB" b="1" dirty="0" err="1" smtClean="0"/>
              <a:t>подростков</a:t>
            </a:r>
            <a:r>
              <a:rPr lang="en-GB" b="1" dirty="0" smtClean="0"/>
              <a:t> в </a:t>
            </a:r>
            <a:r>
              <a:rPr lang="en-GB" b="1" dirty="0" err="1" smtClean="0"/>
              <a:t>школе</a:t>
            </a:r>
            <a:r>
              <a:rPr lang="en-GB" b="1" dirty="0" smtClean="0"/>
              <a:t> </a:t>
            </a:r>
            <a:r>
              <a:rPr lang="en-GB" b="1" dirty="0" err="1" smtClean="0"/>
              <a:t>главными</a:t>
            </a:r>
            <a:r>
              <a:rPr lang="en-GB" b="1" dirty="0" smtClean="0"/>
              <a:t> </a:t>
            </a:r>
            <a:r>
              <a:rPr lang="en-GB" b="1" dirty="0" err="1" smtClean="0"/>
              <a:t>являются</a:t>
            </a:r>
            <a:r>
              <a:rPr lang="en-GB" b="1" dirty="0" smtClean="0"/>
              <a:t> </a:t>
            </a:r>
            <a:r>
              <a:rPr lang="en-GB" b="1" dirty="0" err="1" smtClean="0"/>
              <a:t>не</a:t>
            </a:r>
            <a:r>
              <a:rPr lang="en-GB" b="1" dirty="0" smtClean="0"/>
              <a:t> </a:t>
            </a:r>
            <a:r>
              <a:rPr lang="en-GB" b="1" dirty="0" err="1" smtClean="0"/>
              <a:t>полученные</a:t>
            </a:r>
            <a:r>
              <a:rPr lang="en-GB" b="1" dirty="0" smtClean="0"/>
              <a:t> </a:t>
            </a:r>
            <a:r>
              <a:rPr lang="en-GB" b="1" dirty="0" err="1" smtClean="0"/>
              <a:t>знания</a:t>
            </a:r>
            <a:r>
              <a:rPr lang="en-GB" b="1" dirty="0" smtClean="0"/>
              <a:t>, а </a:t>
            </a:r>
            <a:r>
              <a:rPr lang="en-GB" b="1" dirty="0" err="1" smtClean="0"/>
              <a:t>вопросы</a:t>
            </a:r>
            <a:r>
              <a:rPr lang="en-GB" b="1" dirty="0" smtClean="0"/>
              <a:t> </a:t>
            </a:r>
            <a:r>
              <a:rPr lang="en-GB" b="1" dirty="0" err="1" smtClean="0"/>
              <a:t>статуса</a:t>
            </a:r>
            <a:r>
              <a:rPr lang="en-GB" b="1" dirty="0" smtClean="0"/>
              <a:t>, </a:t>
            </a:r>
            <a:r>
              <a:rPr lang="en-GB" b="1" dirty="0" err="1" smtClean="0"/>
              <a:t>общения</a:t>
            </a:r>
            <a:r>
              <a:rPr lang="en-GB" b="1" dirty="0" smtClean="0"/>
              <a:t>, </a:t>
            </a:r>
            <a:r>
              <a:rPr lang="en-GB" b="1" dirty="0" err="1" smtClean="0"/>
              <a:t>коммуникации</a:t>
            </a:r>
            <a:r>
              <a:rPr lang="en-GB" b="1" dirty="0" smtClean="0"/>
              <a:t>, </a:t>
            </a:r>
            <a:r>
              <a:rPr lang="en-GB" b="1" dirty="0" err="1" smtClean="0"/>
              <a:t>власти</a:t>
            </a:r>
            <a:r>
              <a:rPr lang="en-GB" b="1" dirty="0" smtClean="0"/>
              <a:t>  и </a:t>
            </a:r>
            <a:r>
              <a:rPr lang="en-GB" b="1" dirty="0" err="1" smtClean="0"/>
              <a:t>т.д</a:t>
            </a:r>
            <a:r>
              <a:rPr lang="en-GB" b="1" dirty="0" smtClean="0"/>
              <a:t>. </a:t>
            </a:r>
          </a:p>
          <a:p>
            <a:pPr marL="314325" indent="-314325" eaLnBrk="1" hangingPunct="1">
              <a:lnSpc>
                <a:spcPct val="71000"/>
              </a:lnSpc>
              <a:spcBef>
                <a:spcPts val="600"/>
              </a:spcBef>
              <a:buFont typeface="Arial" panose="020B0604020202020204" pitchFamily="34" charset="0"/>
              <a:buNone/>
              <a:tabLst>
                <a:tab pos="450850" algn="l"/>
                <a:tab pos="900113" algn="l"/>
                <a:tab pos="1349375" algn="l"/>
                <a:tab pos="1798638" algn="l"/>
                <a:tab pos="2247900" algn="l"/>
                <a:tab pos="2697163" algn="l"/>
                <a:tab pos="3146425" algn="l"/>
                <a:tab pos="3595688" algn="l"/>
                <a:tab pos="4044950" algn="l"/>
                <a:tab pos="4494213" algn="l"/>
                <a:tab pos="4943475" algn="l"/>
                <a:tab pos="5392738" algn="l"/>
                <a:tab pos="5842000" algn="l"/>
                <a:tab pos="6291263" algn="l"/>
                <a:tab pos="6740525" algn="l"/>
                <a:tab pos="7189788" algn="l"/>
                <a:tab pos="7639050" algn="l"/>
                <a:tab pos="8088313" algn="l"/>
                <a:tab pos="8537575" algn="l"/>
                <a:tab pos="8986838" algn="l"/>
              </a:tabLst>
            </a:pPr>
            <a:r>
              <a:rPr lang="en-GB" b="1" dirty="0" smtClean="0"/>
              <a:t>    </a:t>
            </a:r>
          </a:p>
          <a:p>
            <a:pPr marL="314325" indent="-314325" eaLnBrk="1" hangingPunct="1">
              <a:lnSpc>
                <a:spcPct val="71000"/>
              </a:lnSpc>
              <a:spcBef>
                <a:spcPts val="600"/>
              </a:spcBef>
              <a:buFont typeface="Arial" panose="020B0604020202020204" pitchFamily="34" charset="0"/>
              <a:buNone/>
              <a:tabLst>
                <a:tab pos="450850" algn="l"/>
                <a:tab pos="900113" algn="l"/>
                <a:tab pos="1349375" algn="l"/>
                <a:tab pos="1798638" algn="l"/>
                <a:tab pos="2247900" algn="l"/>
                <a:tab pos="2697163" algn="l"/>
                <a:tab pos="3146425" algn="l"/>
                <a:tab pos="3595688" algn="l"/>
                <a:tab pos="4044950" algn="l"/>
                <a:tab pos="4494213" algn="l"/>
                <a:tab pos="4943475" algn="l"/>
                <a:tab pos="5392738" algn="l"/>
                <a:tab pos="5842000" algn="l"/>
                <a:tab pos="6291263" algn="l"/>
                <a:tab pos="6740525" algn="l"/>
                <a:tab pos="7189788" algn="l"/>
                <a:tab pos="7639050" algn="l"/>
                <a:tab pos="8088313" algn="l"/>
                <a:tab pos="8537575" algn="l"/>
                <a:tab pos="8986838" algn="l"/>
              </a:tabLst>
            </a:pPr>
            <a:r>
              <a:rPr lang="en-GB" b="1" dirty="0" smtClean="0"/>
              <a:t>   </a:t>
            </a:r>
            <a:r>
              <a:rPr lang="en-GB" b="1" dirty="0" err="1" smtClean="0"/>
              <a:t>Школа</a:t>
            </a:r>
            <a:r>
              <a:rPr lang="en-GB" b="1" dirty="0" smtClean="0"/>
              <a:t> </a:t>
            </a:r>
            <a:r>
              <a:rPr lang="en-GB" b="1" dirty="0" err="1" smtClean="0"/>
              <a:t>мало</a:t>
            </a:r>
            <a:r>
              <a:rPr lang="en-GB" b="1" dirty="0" smtClean="0"/>
              <a:t> </a:t>
            </a:r>
            <a:r>
              <a:rPr lang="en-GB" b="1" dirty="0" err="1" smtClean="0"/>
              <a:t>помогает</a:t>
            </a:r>
            <a:r>
              <a:rPr lang="en-GB" b="1" dirty="0" smtClean="0"/>
              <a:t>  </a:t>
            </a:r>
            <a:r>
              <a:rPr lang="en-GB" b="1" dirty="0" err="1" smtClean="0"/>
              <a:t>освоению</a:t>
            </a:r>
            <a:r>
              <a:rPr lang="en-GB" b="1" dirty="0" smtClean="0"/>
              <a:t>  </a:t>
            </a:r>
            <a:r>
              <a:rPr lang="en-GB" b="1" dirty="0" err="1" smtClean="0"/>
              <a:t>детьми</a:t>
            </a:r>
            <a:r>
              <a:rPr lang="en-GB" b="1" dirty="0" smtClean="0"/>
              <a:t> </a:t>
            </a:r>
            <a:r>
              <a:rPr lang="en-GB" b="1" dirty="0" err="1" smtClean="0"/>
              <a:t>цивилизованных</a:t>
            </a:r>
            <a:r>
              <a:rPr lang="en-GB" b="1" dirty="0" smtClean="0"/>
              <a:t> </a:t>
            </a:r>
            <a:r>
              <a:rPr lang="en-GB" b="1" dirty="0" err="1" smtClean="0"/>
              <a:t>навыков</a:t>
            </a:r>
            <a:r>
              <a:rPr lang="en-GB" b="1" dirty="0" smtClean="0"/>
              <a:t> </a:t>
            </a:r>
            <a:r>
              <a:rPr lang="en-GB" b="1" dirty="0" err="1" smtClean="0"/>
              <a:t>коммуникации</a:t>
            </a:r>
            <a:r>
              <a:rPr lang="en-GB" b="1" dirty="0" smtClean="0"/>
              <a:t> в </a:t>
            </a:r>
            <a:r>
              <a:rPr lang="en-GB" b="1" dirty="0" err="1" smtClean="0"/>
              <a:t>сложных</a:t>
            </a:r>
            <a:r>
              <a:rPr lang="en-GB" b="1" dirty="0" smtClean="0"/>
              <a:t> и </a:t>
            </a:r>
            <a:r>
              <a:rPr lang="en-GB" b="1" dirty="0" err="1" smtClean="0"/>
              <a:t>напряженных</a:t>
            </a:r>
            <a:r>
              <a:rPr lang="en-GB" b="1" dirty="0" smtClean="0"/>
              <a:t> </a:t>
            </a:r>
            <a:r>
              <a:rPr lang="en-GB" b="1" dirty="0" err="1" smtClean="0"/>
              <a:t>ситуациях</a:t>
            </a:r>
            <a:r>
              <a:rPr lang="en-GB" b="1" dirty="0" smtClean="0"/>
              <a:t>, </a:t>
            </a:r>
            <a:r>
              <a:rPr lang="en-GB" b="1" dirty="0" err="1" smtClean="0"/>
              <a:t>культурных</a:t>
            </a:r>
            <a:r>
              <a:rPr lang="en-GB" b="1" dirty="0" smtClean="0"/>
              <a:t> </a:t>
            </a:r>
            <a:r>
              <a:rPr lang="en-GB" b="1" dirty="0" err="1" smtClean="0"/>
              <a:t>форм</a:t>
            </a:r>
            <a:r>
              <a:rPr lang="en-GB" b="1" dirty="0" smtClean="0"/>
              <a:t> </a:t>
            </a:r>
            <a:r>
              <a:rPr lang="en-GB" b="1" dirty="0" err="1" smtClean="0"/>
              <a:t>повышения</a:t>
            </a:r>
            <a:r>
              <a:rPr lang="en-GB" b="1" dirty="0" smtClean="0"/>
              <a:t> </a:t>
            </a:r>
            <a:r>
              <a:rPr lang="en-GB" b="1" dirty="0" err="1" smtClean="0"/>
              <a:t>авторитета</a:t>
            </a:r>
            <a:r>
              <a:rPr lang="en-GB" dirty="0" smtClean="0"/>
              <a:t>.</a:t>
            </a:r>
            <a:r>
              <a:rPr lang="en-GB" sz="2400" dirty="0" smtClean="0"/>
              <a:t>     </a:t>
            </a:r>
          </a:p>
        </p:txBody>
      </p:sp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700213"/>
            <a:ext cx="3960813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43921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772</TotalTime>
  <Words>331</Words>
  <Application>Microsoft Office PowerPoint</Application>
  <PresentationFormat>Экран (4:3)</PresentationFormat>
  <Paragraphs>79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Georgia</vt:lpstr>
      <vt:lpstr>Tahoma</vt:lpstr>
      <vt:lpstr>Trebuchet MS</vt:lpstr>
      <vt:lpstr>Wingdings</vt:lpstr>
      <vt:lpstr>Воздушный поток</vt:lpstr>
      <vt:lpstr>Махнёва Ольга Павловна,  директор АНО ОСУГ  «Уральский центр медиации» (Россия, г. Екатеринбург) </vt:lpstr>
      <vt:lpstr>«Не дай вам бог жить в эпоху перемен» Конфуций</vt:lpstr>
      <vt:lpstr>ПРИЧИНЫ конфликтов</vt:lpstr>
      <vt:lpstr>Участники образовательного процесса</vt:lpstr>
      <vt:lpstr>Буллинг, суицид</vt:lpstr>
      <vt:lpstr>ПРИЧИНЫ конфликтов, где задеты интересы детей</vt:lpstr>
      <vt:lpstr>Презентация PowerPoint</vt:lpstr>
      <vt:lpstr>Презентация PowerPoint</vt:lpstr>
      <vt:lpstr>Ситуация в школе</vt:lpstr>
      <vt:lpstr>Презентация PowerPoint</vt:lpstr>
      <vt:lpstr>Миссия школьной службы примирения - развить и закрепить способность людей к взаимопониманию как культурную традицию.   </vt:lpstr>
      <vt:lpstr>Согласно ст.2 Конституции Человек, его права и свободы являются высшей ценностью</vt:lpstr>
      <vt:lpstr>Махнева Ольга Павловна, Екатеринбург Школа  территория психологического комфорта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Школьные службы примирения</dc:title>
  <dc:creator>Евгения</dc:creator>
  <cp:lastModifiedBy>DM SSD23</cp:lastModifiedBy>
  <cp:revision>46</cp:revision>
  <cp:lastPrinted>2023-10-03T19:15:09Z</cp:lastPrinted>
  <dcterms:created xsi:type="dcterms:W3CDTF">2013-03-25T16:25:33Z</dcterms:created>
  <dcterms:modified xsi:type="dcterms:W3CDTF">2023-11-03T06:35:08Z</dcterms:modified>
</cp:coreProperties>
</file>